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xr" ContentType="image/p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0" d="100"/>
          <a:sy n="60" d="100"/>
        </p:scale>
        <p:origin x="42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6B5B363-D748-412B-8D0D-49CC460B288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238573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B5B363-D748-412B-8D0D-49CC460B288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1786833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B5B363-D748-412B-8D0D-49CC460B288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149075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B5B363-D748-412B-8D0D-49CC460B288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3706677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B5B363-D748-412B-8D0D-49CC460B2882}" type="datetimeFigureOut">
              <a:rPr lang="en-GB" smtClean="0"/>
              <a:t>05/06/2020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3548175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6B5B363-D748-412B-8D0D-49CC460B2882}" type="datetimeFigureOut">
              <a:rPr lang="en-GB" smtClean="0"/>
              <a:t>05/06/2020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2382856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6B5B363-D748-412B-8D0D-49CC460B2882}" type="datetimeFigureOut">
              <a:rPr lang="en-GB" smtClean="0"/>
              <a:t>05/06/2020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20777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6B5B363-D748-412B-8D0D-49CC460B2882}" type="datetimeFigureOut">
              <a:rPr lang="en-GB" smtClean="0"/>
              <a:t>05/06/2020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2372548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B5B363-D748-412B-8D0D-49CC460B2882}" type="datetimeFigureOut">
              <a:rPr lang="en-GB" smtClean="0"/>
              <a:t>05/06/2020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4103298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B5B363-D748-412B-8D0D-49CC460B2882}" type="datetimeFigureOut">
              <a:rPr lang="en-GB" smtClean="0"/>
              <a:t>05/06/2020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1950959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B5B363-D748-412B-8D0D-49CC460B2882}" type="datetimeFigureOut">
              <a:rPr lang="en-GB" smtClean="0"/>
              <a:t>05/06/2020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C388D3-44E8-4639-B631-6D6B97CDA53A}" type="slidenum">
              <a:rPr lang="en-GB" smtClean="0"/>
              <a:t>‹#›</a:t>
            </a:fld>
            <a:endParaRPr lang="en-GB"/>
          </a:p>
        </p:txBody>
      </p:sp>
    </p:spTree>
    <p:extLst>
      <p:ext uri="{BB962C8B-B14F-4D97-AF65-F5344CB8AC3E}">
        <p14:creationId xmlns:p14="http://schemas.microsoft.com/office/powerpoint/2010/main" val="197931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5B363-D748-412B-8D0D-49CC460B2882}" type="datetimeFigureOut">
              <a:rPr lang="en-GB" smtClean="0"/>
              <a:t>05/06/2020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C388D3-44E8-4639-B631-6D6B97CDA53A}" type="slidenum">
              <a:rPr lang="en-GB" smtClean="0"/>
              <a:t>‹#›</a:t>
            </a:fld>
            <a:endParaRPr lang="en-GB"/>
          </a:p>
        </p:txBody>
      </p:sp>
    </p:spTree>
    <p:extLst>
      <p:ext uri="{BB962C8B-B14F-4D97-AF65-F5344CB8AC3E}">
        <p14:creationId xmlns:p14="http://schemas.microsoft.com/office/powerpoint/2010/main" val="4046730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image" Target="../media/image6.jxr"/><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35555856-9970-4BC3-9AA9-6A917F53AF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421721"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7F487851-BFAF-46D8-A1ED-50CAD6E46F5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ubtitle 6">
            <a:extLst>
              <a:ext uri="{FF2B5EF4-FFF2-40B4-BE49-F238E27FC236}">
                <a16:creationId xmlns:a16="http://schemas.microsoft.com/office/drawing/2014/main" xmlns="" id="{D43B68A9-C8E6-4817-9252-D2BBEC196BC9}"/>
              </a:ext>
            </a:extLst>
          </p:cNvPr>
          <p:cNvSpPr>
            <a:spLocks noGrp="1"/>
          </p:cNvSpPr>
          <p:nvPr>
            <p:ph type="subTitle" idx="1"/>
          </p:nvPr>
        </p:nvSpPr>
        <p:spPr>
          <a:xfrm>
            <a:off x="6590966" y="3428999"/>
            <a:ext cx="4805691" cy="838831"/>
          </a:xfrm>
        </p:spPr>
        <p:txBody>
          <a:bodyPr anchor="b">
            <a:normAutofit/>
          </a:bodyPr>
          <a:lstStyle/>
          <a:p>
            <a:pPr algn="l"/>
            <a:r>
              <a:rPr lang="en-GB" sz="4000" dirty="0">
                <a:solidFill>
                  <a:srgbClr val="000000"/>
                </a:solidFill>
              </a:rPr>
              <a:t>Session 8</a:t>
            </a:r>
          </a:p>
        </p:txBody>
      </p:sp>
      <p:sp>
        <p:nvSpPr>
          <p:cNvPr id="16" name="Freeform 50">
            <a:extLst>
              <a:ext uri="{FF2B5EF4-FFF2-40B4-BE49-F238E27FC236}">
                <a16:creationId xmlns:a16="http://schemas.microsoft.com/office/drawing/2014/main" xmlns="" id="{13722DD7-BA73-4776-93A3-94491FEF726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xmlns="" id="{5D83485D-C13A-4077-BA04-FBDBCD5FDE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470" y="2902532"/>
            <a:ext cx="4141760" cy="1967336"/>
          </a:xfrm>
          <a:custGeom>
            <a:avLst/>
            <a:gdLst/>
            <a:ahLst/>
            <a:cxnLst/>
            <a:rect l="l" t="t" r="r" b="b"/>
            <a:pathLst>
              <a:path w="4141760" h="4377846">
                <a:moveTo>
                  <a:pt x="0" y="0"/>
                </a:moveTo>
                <a:lnTo>
                  <a:pt x="4141760" y="0"/>
                </a:lnTo>
                <a:lnTo>
                  <a:pt x="4141760" y="4377846"/>
                </a:lnTo>
                <a:lnTo>
                  <a:pt x="0" y="4377846"/>
                </a:lnTo>
                <a:close/>
              </a:path>
            </a:pathLst>
          </a:custGeom>
        </p:spPr>
      </p:pic>
    </p:spTree>
    <p:extLst>
      <p:ext uri="{BB962C8B-B14F-4D97-AF65-F5344CB8AC3E}">
        <p14:creationId xmlns:p14="http://schemas.microsoft.com/office/powerpoint/2010/main" val="1612589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7D8E67F2-F753-4E06-8229-4970A67258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483095" cy="6854272"/>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xmlns="" id="{2EE1BDFD-564B-44A4-841A-50D6A8E75CB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xmlns="" id="{E3EBBF5F-FE74-4328-B6D1-62D22A22BBCF}"/>
              </a:ext>
            </a:extLst>
          </p:cNvPr>
          <p:cNvSpPr>
            <a:spLocks noGrp="1"/>
          </p:cNvSpPr>
          <p:nvPr>
            <p:ph type="title"/>
          </p:nvPr>
        </p:nvSpPr>
        <p:spPr>
          <a:xfrm>
            <a:off x="6094105" y="802955"/>
            <a:ext cx="4977976" cy="1455996"/>
          </a:xfrm>
        </p:spPr>
        <p:txBody>
          <a:bodyPr vert="horz" lIns="91440" tIns="45720" rIns="91440" bIns="45720" rtlCol="0" anchor="ctr">
            <a:normAutofit/>
          </a:bodyPr>
          <a:lstStyle/>
          <a:p>
            <a:r>
              <a:rPr lang="en-US" sz="4000" b="1" dirty="0">
                <a:solidFill>
                  <a:srgbClr val="000000"/>
                </a:solidFill>
              </a:rPr>
              <a:t>Session 8 </a:t>
            </a:r>
          </a:p>
        </p:txBody>
      </p:sp>
      <p:sp>
        <p:nvSpPr>
          <p:cNvPr id="29" name="Freeform 60">
            <a:extLst>
              <a:ext uri="{FF2B5EF4-FFF2-40B4-BE49-F238E27FC236}">
                <a16:creationId xmlns:a16="http://schemas.microsoft.com/office/drawing/2014/main" xmlns="" id="{007B8288-68CC-4847-8419-CF535B6B7EE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63882" y="0"/>
            <a:ext cx="3880988" cy="2206512"/>
          </a:xfrm>
          <a:custGeom>
            <a:avLst/>
            <a:gdLst>
              <a:gd name="connsiteX0" fmla="*/ 20753 w 3960193"/>
              <a:gd name="connsiteY0" fmla="*/ 0 h 2251543"/>
              <a:gd name="connsiteX1" fmla="*/ 3939440 w 3960193"/>
              <a:gd name="connsiteY1" fmla="*/ 0 h 2251543"/>
              <a:gd name="connsiteX2" fmla="*/ 3949969 w 3960193"/>
              <a:gd name="connsiteY2" fmla="*/ 68994 h 2251543"/>
              <a:gd name="connsiteX3" fmla="*/ 3960193 w 3960193"/>
              <a:gd name="connsiteY3" fmla="*/ 271447 h 2251543"/>
              <a:gd name="connsiteX4" fmla="*/ 1980096 w 3960193"/>
              <a:gd name="connsiteY4" fmla="*/ 2251543 h 2251543"/>
              <a:gd name="connsiteX5" fmla="*/ 0 w 3960193"/>
              <a:gd name="connsiteY5" fmla="*/ 271447 h 2251543"/>
              <a:gd name="connsiteX6" fmla="*/ 10224 w 3960193"/>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3" h="2251543">
                <a:moveTo>
                  <a:pt x="20753" y="0"/>
                </a:moveTo>
                <a:lnTo>
                  <a:pt x="3939440" y="0"/>
                </a:lnTo>
                <a:lnTo>
                  <a:pt x="3949969" y="68994"/>
                </a:lnTo>
                <a:cubicBezTo>
                  <a:pt x="3956730" y="135559"/>
                  <a:pt x="3960193" y="203099"/>
                  <a:pt x="3960193" y="271447"/>
                </a:cubicBezTo>
                <a:cubicBezTo>
                  <a:pt x="3960193" y="1365024"/>
                  <a:pt x="3073674" y="2251543"/>
                  <a:pt x="1980096" y="2251543"/>
                </a:cubicBezTo>
                <a:cubicBezTo>
                  <a:pt x="886519" y="2251543"/>
                  <a:pt x="0" y="1365024"/>
                  <a:pt x="0" y="271447"/>
                </a:cubicBezTo>
                <a:cubicBezTo>
                  <a:pt x="0" y="203099"/>
                  <a:pt x="3463" y="135559"/>
                  <a:pt x="10224" y="68994"/>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xmlns="" id="{3D9BFA73-33C7-4F7F-968C-4B483A1F114B}"/>
              </a:ext>
            </a:extLst>
          </p:cNvPr>
          <p:cNvPicPr>
            <a:picLocks noChangeAspect="1"/>
          </p:cNvPicPr>
          <p:nvPr/>
        </p:nvPicPr>
        <p:blipFill>
          <a:blip r:embed="rId3"/>
          <a:stretch>
            <a:fillRect/>
          </a:stretch>
        </p:blipFill>
        <p:spPr>
          <a:xfrm>
            <a:off x="2441496" y="520184"/>
            <a:ext cx="2532690" cy="747143"/>
          </a:xfrm>
          <a:prstGeom prst="rect">
            <a:avLst/>
          </a:prstGeom>
        </p:spPr>
      </p:pic>
      <p:sp>
        <p:nvSpPr>
          <p:cNvPr id="31" name="Freeform 68">
            <a:extLst>
              <a:ext uri="{FF2B5EF4-FFF2-40B4-BE49-F238E27FC236}">
                <a16:creationId xmlns:a16="http://schemas.microsoft.com/office/drawing/2014/main" xmlns="" id="{32BA8EA8-C1B6-4309-B674-F9F399B962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912701"/>
            <a:ext cx="4942589" cy="3945299"/>
          </a:xfrm>
          <a:custGeom>
            <a:avLst/>
            <a:gdLst>
              <a:gd name="connsiteX0" fmla="*/ 2223943 w 4942589"/>
              <a:gd name="connsiteY0" fmla="*/ 0 h 3945299"/>
              <a:gd name="connsiteX1" fmla="*/ 4942589 w 4942589"/>
              <a:gd name="connsiteY1" fmla="*/ 2718646 h 3945299"/>
              <a:gd name="connsiteX2" fmla="*/ 4728945 w 4942589"/>
              <a:gd name="connsiteY2" fmla="*/ 3776866 h 3945299"/>
              <a:gd name="connsiteX3" fmla="*/ 4647806 w 4942589"/>
              <a:gd name="connsiteY3" fmla="*/ 3945299 h 3945299"/>
              <a:gd name="connsiteX4" fmla="*/ 0 w 4942589"/>
              <a:gd name="connsiteY4" fmla="*/ 3945299 h 3945299"/>
              <a:gd name="connsiteX5" fmla="*/ 0 w 4942589"/>
              <a:gd name="connsiteY5" fmla="*/ 1157971 h 3945299"/>
              <a:gd name="connsiteX6" fmla="*/ 126104 w 4942589"/>
              <a:gd name="connsiteY6" fmla="*/ 989335 h 3945299"/>
              <a:gd name="connsiteX7" fmla="*/ 2223943 w 4942589"/>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589" h="3945299">
                <a:moveTo>
                  <a:pt x="2223943" y="0"/>
                </a:moveTo>
                <a:cubicBezTo>
                  <a:pt x="3725410" y="0"/>
                  <a:pt x="4942589" y="1217179"/>
                  <a:pt x="4942589" y="2718646"/>
                </a:cubicBezTo>
                <a:cubicBezTo>
                  <a:pt x="4942589" y="3094013"/>
                  <a:pt x="4866516" y="3451612"/>
                  <a:pt x="4728945" y="3776866"/>
                </a:cubicBezTo>
                <a:lnTo>
                  <a:pt x="4647806" y="3945299"/>
                </a:lnTo>
                <a:lnTo>
                  <a:pt x="0" y="3945299"/>
                </a:lnTo>
                <a:lnTo>
                  <a:pt x="0" y="1157971"/>
                </a:lnTo>
                <a:lnTo>
                  <a:pt x="126104" y="989335"/>
                </a:lnTo>
                <a:cubicBezTo>
                  <a:pt x="624744" y="385123"/>
                  <a:pt x="1379368" y="0"/>
                  <a:pt x="2223943"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A picture containing drawing, food&#10;&#10;Description automatically generated">
            <a:extLst>
              <a:ext uri="{FF2B5EF4-FFF2-40B4-BE49-F238E27FC236}">
                <a16:creationId xmlns:a16="http://schemas.microsoft.com/office/drawing/2014/main" xmlns="" id="{E034BBC0-A651-49A9-B6C4-65425476606D}"/>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00374" y="3875314"/>
            <a:ext cx="3401820" cy="2670429"/>
          </a:xfrm>
          <a:prstGeom prst="rect">
            <a:avLst/>
          </a:prstGeom>
          <a:effectLst>
            <a:softEdge rad="444500"/>
          </a:effectLst>
        </p:spPr>
      </p:pic>
      <p:sp>
        <p:nvSpPr>
          <p:cNvPr id="9" name="Content Placeholder 8">
            <a:extLst>
              <a:ext uri="{FF2B5EF4-FFF2-40B4-BE49-F238E27FC236}">
                <a16:creationId xmlns:a16="http://schemas.microsoft.com/office/drawing/2014/main" xmlns="" id="{C0887AEC-826B-4E77-BFA7-20C622DA0638}"/>
              </a:ext>
            </a:extLst>
          </p:cNvPr>
          <p:cNvSpPr>
            <a:spLocks noGrp="1"/>
          </p:cNvSpPr>
          <p:nvPr>
            <p:ph sz="half" idx="1"/>
          </p:nvPr>
        </p:nvSpPr>
        <p:spPr>
          <a:xfrm>
            <a:off x="6090574" y="2421682"/>
            <a:ext cx="4977578" cy="3639289"/>
          </a:xfrm>
        </p:spPr>
        <p:txBody>
          <a:bodyPr vert="horz" lIns="91440" tIns="45720" rIns="91440" bIns="45720" rtlCol="0" anchor="ctr">
            <a:normAutofit/>
          </a:bodyPr>
          <a:lstStyle/>
          <a:p>
            <a:r>
              <a:rPr lang="en-US" sz="2000" dirty="0">
                <a:solidFill>
                  <a:srgbClr val="000000"/>
                </a:solidFill>
              </a:rPr>
              <a:t>Introduction</a:t>
            </a:r>
          </a:p>
          <a:p>
            <a:r>
              <a:rPr lang="en-US" sz="2000" dirty="0">
                <a:solidFill>
                  <a:srgbClr val="000000"/>
                </a:solidFill>
              </a:rPr>
              <a:t>Reminder of housekeeping and our group rules/manners</a:t>
            </a:r>
          </a:p>
          <a:p>
            <a:r>
              <a:rPr lang="en-US" sz="2000" dirty="0">
                <a:solidFill>
                  <a:srgbClr val="000000"/>
                </a:solidFill>
              </a:rPr>
              <a:t>Managing the difficult times </a:t>
            </a:r>
          </a:p>
          <a:p>
            <a:r>
              <a:rPr lang="en-US" sz="2000" dirty="0">
                <a:solidFill>
                  <a:srgbClr val="000000"/>
                </a:solidFill>
              </a:rPr>
              <a:t>Home tasks</a:t>
            </a:r>
          </a:p>
          <a:p>
            <a:endParaRPr lang="en-US" sz="2000" dirty="0">
              <a:solidFill>
                <a:srgbClr val="000000"/>
              </a:solidFill>
            </a:endParaRPr>
          </a:p>
        </p:txBody>
      </p:sp>
    </p:spTree>
    <p:extLst>
      <p:ext uri="{BB962C8B-B14F-4D97-AF65-F5344CB8AC3E}">
        <p14:creationId xmlns:p14="http://schemas.microsoft.com/office/powerpoint/2010/main" val="702735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55666830-9A19-4E01-8505-D6C7F9AC56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A helicopter flying in the air&#10;&#10;Description automatically generated">
            <a:extLst>
              <a:ext uri="{FF2B5EF4-FFF2-40B4-BE49-F238E27FC236}">
                <a16:creationId xmlns:a16="http://schemas.microsoft.com/office/drawing/2014/main" xmlns="" id="{239590DF-045E-4C18-8F4C-0585B4EFE9D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8006" r="18340"/>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8" name="Freeform: Shape 17">
            <a:extLst>
              <a:ext uri="{FF2B5EF4-FFF2-40B4-BE49-F238E27FC236}">
                <a16:creationId xmlns:a16="http://schemas.microsoft.com/office/drawing/2014/main" xmlns="" id="{AE9FC877-7FB6-4D22-9988-35420644E2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xmlns="" id="{E41809D1-F12E-46BB-B804-5F209D325E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xmlns="" id="{BD112C95-BC03-4270-894C-112398D11861}"/>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t>Helicopter parent</a:t>
            </a:r>
          </a:p>
        </p:txBody>
      </p:sp>
      <p:sp>
        <p:nvSpPr>
          <p:cNvPr id="22" name="Rectangle 2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7136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55666830-9A19-4E01-8505-D6C7F9AC56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xmlns="" id="{239590DF-045E-4C18-8F4C-0585B4EFE9D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4110127" y="1153140"/>
            <a:ext cx="8081873" cy="4551729"/>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8" name="Freeform: Shape 17">
            <a:extLst>
              <a:ext uri="{FF2B5EF4-FFF2-40B4-BE49-F238E27FC236}">
                <a16:creationId xmlns:a16="http://schemas.microsoft.com/office/drawing/2014/main" xmlns="" id="{AE9FC877-7FB6-4D22-9988-35420644E2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xmlns="" id="{E41809D1-F12E-46BB-B804-5F209D325E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xmlns="" id="{BD112C95-BC03-4270-894C-112398D11861}"/>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t>Zebra Crossing parent</a:t>
            </a:r>
          </a:p>
        </p:txBody>
      </p:sp>
      <p:sp>
        <p:nvSpPr>
          <p:cNvPr id="22" name="Rectangle 2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9114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55666830-9A19-4E01-8505-D6C7F9AC56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xmlns="" id="{239590DF-045E-4C18-8F4C-0585B4EFE9D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4110127" y="1298360"/>
            <a:ext cx="8081873" cy="4261289"/>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8" name="Freeform: Shape 17">
            <a:extLst>
              <a:ext uri="{FF2B5EF4-FFF2-40B4-BE49-F238E27FC236}">
                <a16:creationId xmlns:a16="http://schemas.microsoft.com/office/drawing/2014/main" xmlns="" id="{AE9FC877-7FB6-4D22-9988-35420644E2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xmlns="" id="{E41809D1-F12E-46BB-B804-5F209D325E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xmlns="" id="{BD112C95-BC03-4270-894C-112398D11861}"/>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t>Un Plugged parent</a:t>
            </a:r>
          </a:p>
        </p:txBody>
      </p:sp>
      <p:sp>
        <p:nvSpPr>
          <p:cNvPr id="22" name="Rectangle 2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8393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55666830-9A19-4E01-8505-D6C7F9AC56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a:extLst>
              <a:ext uri="{FF2B5EF4-FFF2-40B4-BE49-F238E27FC236}">
                <a16:creationId xmlns:a16="http://schemas.microsoft.com/office/drawing/2014/main" xmlns="" id="{239590DF-045E-4C18-8F4C-0585B4EFE9D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4110127" y="1966925"/>
            <a:ext cx="8081873" cy="2924157"/>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8" name="Freeform: Shape 17">
            <a:extLst>
              <a:ext uri="{FF2B5EF4-FFF2-40B4-BE49-F238E27FC236}">
                <a16:creationId xmlns:a16="http://schemas.microsoft.com/office/drawing/2014/main" xmlns="" id="{AE9FC877-7FB6-4D22-9988-35420644E2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xmlns="" id="{E41809D1-F12E-46BB-B804-5F209D325E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xmlns="" id="{BD112C95-BC03-4270-894C-112398D11861}"/>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t>Consultant Parent  </a:t>
            </a:r>
          </a:p>
        </p:txBody>
      </p:sp>
      <p:sp>
        <p:nvSpPr>
          <p:cNvPr id="22" name="Rectangle 21">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5445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xmlns="" id="{8ED45B0F-97B8-4DCD-89CF-8364C3833E48}"/>
              </a:ext>
            </a:extLst>
          </p:cNvPr>
          <p:cNvSpPr>
            <a:spLocks noGrp="1"/>
          </p:cNvSpPr>
          <p:nvPr>
            <p:ph type="title"/>
          </p:nvPr>
        </p:nvSpPr>
        <p:spPr>
          <a:xfrm>
            <a:off x="686834" y="1153572"/>
            <a:ext cx="3200400" cy="4461163"/>
          </a:xfrm>
        </p:spPr>
        <p:txBody>
          <a:bodyPr>
            <a:normAutofit/>
          </a:bodyPr>
          <a:lstStyle/>
          <a:p>
            <a:r>
              <a:rPr lang="en-GB">
                <a:solidFill>
                  <a:srgbClr val="FFFFFF"/>
                </a:solidFill>
              </a:rPr>
              <a:t>I-Statement </a:t>
            </a:r>
          </a:p>
        </p:txBody>
      </p:sp>
      <p:sp>
        <p:nvSpPr>
          <p:cNvPr id="14" name="Arc 13">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xmlns="" id="{BB99CDD6-AF05-4B2A-9ADA-838961F7B1F7}"/>
              </a:ext>
            </a:extLst>
          </p:cNvPr>
          <p:cNvSpPr>
            <a:spLocks noGrp="1"/>
          </p:cNvSpPr>
          <p:nvPr>
            <p:ph idx="1"/>
          </p:nvPr>
        </p:nvSpPr>
        <p:spPr>
          <a:xfrm>
            <a:off x="4447308" y="591344"/>
            <a:ext cx="6906491" cy="5585619"/>
          </a:xfrm>
        </p:spPr>
        <p:txBody>
          <a:bodyPr anchor="ctr">
            <a:normAutofit/>
          </a:bodyPr>
          <a:lstStyle/>
          <a:p>
            <a:r>
              <a:rPr lang="en-GB" sz="4400" dirty="0"/>
              <a:t>I feel  (name that feeling) </a:t>
            </a:r>
          </a:p>
          <a:p>
            <a:r>
              <a:rPr lang="en-GB" sz="4400" dirty="0"/>
              <a:t>When (say what happened) </a:t>
            </a:r>
          </a:p>
          <a:p>
            <a:r>
              <a:rPr lang="en-GB" sz="4400" dirty="0"/>
              <a:t>Because (why it upsets you) </a:t>
            </a:r>
          </a:p>
          <a:p>
            <a:r>
              <a:rPr lang="en-GB" sz="4400" dirty="0"/>
              <a:t>I would like (what you want to happen or change)</a:t>
            </a:r>
          </a:p>
          <a:p>
            <a:endParaRPr lang="en-GB" dirty="0"/>
          </a:p>
        </p:txBody>
      </p:sp>
    </p:spTree>
    <p:extLst>
      <p:ext uri="{BB962C8B-B14F-4D97-AF65-F5344CB8AC3E}">
        <p14:creationId xmlns:p14="http://schemas.microsoft.com/office/powerpoint/2010/main" val="42714316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xmlns="" id="{8ED45B0F-97B8-4DCD-89CF-8364C3833E48}"/>
              </a:ext>
            </a:extLst>
          </p:cNvPr>
          <p:cNvSpPr>
            <a:spLocks noGrp="1"/>
          </p:cNvSpPr>
          <p:nvPr>
            <p:ph type="title"/>
          </p:nvPr>
        </p:nvSpPr>
        <p:spPr>
          <a:xfrm>
            <a:off x="191534" y="468445"/>
            <a:ext cx="3200400" cy="2808035"/>
          </a:xfrm>
        </p:spPr>
        <p:txBody>
          <a:bodyPr>
            <a:normAutofit/>
          </a:bodyPr>
          <a:lstStyle/>
          <a:p>
            <a:r>
              <a:rPr lang="en-GB" dirty="0">
                <a:solidFill>
                  <a:srgbClr val="FFFFFF"/>
                </a:solidFill>
              </a:rPr>
              <a:t>Family Plan example  </a:t>
            </a:r>
          </a:p>
        </p:txBody>
      </p:sp>
      <p:sp>
        <p:nvSpPr>
          <p:cNvPr id="14" name="Arc 13">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 name="Content Placeholder 2" descr="A screenshot of a cell phone&#10;&#10;Description automatically generated">
            <a:extLst>
              <a:ext uri="{FF2B5EF4-FFF2-40B4-BE49-F238E27FC236}">
                <a16:creationId xmlns:a16="http://schemas.microsoft.com/office/drawing/2014/main" xmlns="" id="{4B4A45B7-50EA-4358-ABBA-D3AD2B8E3B2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7786" t="3076" r="7447" b="6762"/>
          <a:stretch/>
        </p:blipFill>
        <p:spPr>
          <a:xfrm>
            <a:off x="850185" y="2781935"/>
            <a:ext cx="1813033" cy="2922775"/>
          </a:xfrm>
        </p:spPr>
      </p:pic>
      <p:sp>
        <p:nvSpPr>
          <p:cNvPr id="6" name="TextBox 5">
            <a:extLst>
              <a:ext uri="{FF2B5EF4-FFF2-40B4-BE49-F238E27FC236}">
                <a16:creationId xmlns:a16="http://schemas.microsoft.com/office/drawing/2014/main" xmlns="" id="{357BA817-9E77-4628-A17C-0F8DE18FA7F4}"/>
              </a:ext>
            </a:extLst>
          </p:cNvPr>
          <p:cNvSpPr txBox="1"/>
          <p:nvPr/>
        </p:nvSpPr>
        <p:spPr>
          <a:xfrm>
            <a:off x="4233181" y="260270"/>
            <a:ext cx="7603219" cy="6032421"/>
          </a:xfrm>
          <a:prstGeom prst="rect">
            <a:avLst/>
          </a:prstGeom>
          <a:noFill/>
        </p:spPr>
        <p:txBody>
          <a:bodyPr wrap="square" rtlCol="0">
            <a:spAutoFit/>
          </a:bodyPr>
          <a:lstStyle/>
          <a:p>
            <a:r>
              <a:rPr lang="en-GB" sz="1600" dirty="0"/>
              <a:t>Our Plan for when things are </a:t>
            </a:r>
            <a:r>
              <a:rPr lang="en-GB" sz="1600" u="sng" dirty="0"/>
              <a:t>difficult</a:t>
            </a:r>
            <a:r>
              <a:rPr lang="en-GB" sz="1600" dirty="0"/>
              <a:t> in our house.</a:t>
            </a:r>
          </a:p>
          <a:p>
            <a:r>
              <a:rPr lang="en-GB" sz="1600" dirty="0"/>
              <a:t> </a:t>
            </a:r>
          </a:p>
          <a:p>
            <a:r>
              <a:rPr lang="en-GB" sz="1600" dirty="0"/>
              <a:t>Emergency contact numbers </a:t>
            </a:r>
          </a:p>
          <a:p>
            <a:r>
              <a:rPr lang="en-GB" sz="1600" dirty="0"/>
              <a:t>Family address and Post code …..</a:t>
            </a:r>
          </a:p>
          <a:p>
            <a:r>
              <a:rPr lang="en-GB" sz="1600" dirty="0"/>
              <a:t>Mum, Dad, Carer will look after XXXX ...............</a:t>
            </a:r>
          </a:p>
          <a:p>
            <a:endParaRPr lang="en-GB" sz="1600" dirty="0"/>
          </a:p>
          <a:p>
            <a:r>
              <a:rPr lang="en-GB" sz="1600" dirty="0"/>
              <a:t>............will take xxx (younger sister for example) away from the immediate area and look after her while Mum, Dad, Carer is attending to XXX.  Mum, Dad, Carer will come and get you in a little while.  </a:t>
            </a:r>
          </a:p>
          <a:p>
            <a:endParaRPr lang="en-GB" sz="1600" dirty="0"/>
          </a:p>
          <a:p>
            <a:r>
              <a:rPr lang="en-GB" sz="1600" dirty="0"/>
              <a:t>............will go to your room where you will watch a special DVD, take dog with you for company. Mum, Dad, Carer will come and get you in a little while.</a:t>
            </a:r>
          </a:p>
          <a:p>
            <a:endParaRPr lang="en-GB" sz="1600" dirty="0"/>
          </a:p>
          <a:p>
            <a:r>
              <a:rPr lang="en-GB" sz="1600" dirty="0"/>
              <a:t>............will go to your room. You will ring grandmother so she can come to the house.   Mum, Dad, Carer will come and get you in a little while.</a:t>
            </a:r>
          </a:p>
          <a:p>
            <a:endParaRPr lang="en-GB" sz="1600" dirty="0"/>
          </a:p>
          <a:p>
            <a:endParaRPr lang="en-GB" sz="1600" dirty="0"/>
          </a:p>
          <a:p>
            <a:r>
              <a:rPr lang="en-GB" sz="1600" dirty="0"/>
              <a:t>Once things are back to usual, we will all ................................................................</a:t>
            </a:r>
          </a:p>
          <a:p>
            <a:endParaRPr lang="en-GB" sz="1600" dirty="0"/>
          </a:p>
          <a:p>
            <a:r>
              <a:rPr lang="en-GB" sz="1600" dirty="0"/>
              <a:t>If xxx has hurt themselves and Mum, Dad or Carer are not in the house</a:t>
            </a:r>
          </a:p>
          <a:p>
            <a:endParaRPr lang="en-GB" sz="1600" dirty="0"/>
          </a:p>
          <a:p>
            <a:r>
              <a:rPr lang="en-GB" sz="1600" dirty="0"/>
              <a:t>……. will call 999, Mum, Dad or Carer. To stay with XXX until help arrives  </a:t>
            </a:r>
          </a:p>
          <a:p>
            <a:r>
              <a:rPr lang="en-GB" sz="1600" dirty="0"/>
              <a:t> </a:t>
            </a:r>
          </a:p>
          <a:p>
            <a:endParaRPr lang="en-GB" dirty="0"/>
          </a:p>
        </p:txBody>
      </p:sp>
    </p:spTree>
    <p:extLst>
      <p:ext uri="{BB962C8B-B14F-4D97-AF65-F5344CB8AC3E}">
        <p14:creationId xmlns:p14="http://schemas.microsoft.com/office/powerpoint/2010/main" val="4320591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Words>
  <Application>Microsoft Office PowerPoint</Application>
  <PresentationFormat>Widescreen</PresentationFormat>
  <Paragraphs>35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Session 8 </vt:lpstr>
      <vt:lpstr>Helicopter parent</vt:lpstr>
      <vt:lpstr>Zebra Crossing parent</vt:lpstr>
      <vt:lpstr>Un Plugged parent</vt:lpstr>
      <vt:lpstr>Consultant Parent  </vt:lpstr>
      <vt:lpstr>I-Statement </vt:lpstr>
      <vt:lpstr>Family Plan example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Jeannie Gordon</dc:creator>
  <cp:lastModifiedBy>Jeannie Gordon</cp:lastModifiedBy>
  <cp:revision>1</cp:revision>
  <dcterms:created xsi:type="dcterms:W3CDTF">2020-06-05T17:59:24Z</dcterms:created>
  <dcterms:modified xsi:type="dcterms:W3CDTF">2020-06-05T17:59:40Z</dcterms:modified>
</cp:coreProperties>
</file>