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0" d="100"/>
          <a:sy n="60" d="100"/>
        </p:scale>
        <p:origin x="42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743A4E1-D682-4E30-8298-4ADD1014ED0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4159369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43A4E1-D682-4E30-8298-4ADD1014ED0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344599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43A4E1-D682-4E30-8298-4ADD1014ED0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77838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43A4E1-D682-4E30-8298-4ADD1014ED0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2520549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43A4E1-D682-4E30-8298-4ADD1014ED0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3474060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743A4E1-D682-4E30-8298-4ADD1014ED0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91401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743A4E1-D682-4E30-8298-4ADD1014ED02}" type="datetimeFigureOut">
              <a:rPr lang="en-GB" smtClean="0"/>
              <a:t>05/06/2020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753893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743A4E1-D682-4E30-8298-4ADD1014ED02}" type="datetimeFigureOut">
              <a:rPr lang="en-GB" smtClean="0"/>
              <a:t>05/06/2020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727131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3A4E1-D682-4E30-8298-4ADD1014ED02}" type="datetimeFigureOut">
              <a:rPr lang="en-GB" smtClean="0"/>
              <a:t>05/06/2020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236736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3A4E1-D682-4E30-8298-4ADD1014ED0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63482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3A4E1-D682-4E30-8298-4ADD1014ED0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AD25E-C627-4F35-87BB-5DC38A52967A}" type="slidenum">
              <a:rPr lang="en-GB" smtClean="0"/>
              <a:t>‹#›</a:t>
            </a:fld>
            <a:endParaRPr lang="en-GB"/>
          </a:p>
        </p:txBody>
      </p:sp>
    </p:spTree>
    <p:extLst>
      <p:ext uri="{BB962C8B-B14F-4D97-AF65-F5344CB8AC3E}">
        <p14:creationId xmlns:p14="http://schemas.microsoft.com/office/powerpoint/2010/main" val="265157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43A4E1-D682-4E30-8298-4ADD1014ED02}" type="datetimeFigureOut">
              <a:rPr lang="en-GB" smtClean="0"/>
              <a:t>05/06/2020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AD25E-C627-4F35-87BB-5DC38A52967A}" type="slidenum">
              <a:rPr lang="en-GB" smtClean="0"/>
              <a:t>‹#›</a:t>
            </a:fld>
            <a:endParaRPr lang="en-GB"/>
          </a:p>
        </p:txBody>
      </p:sp>
    </p:spTree>
    <p:extLst>
      <p:ext uri="{BB962C8B-B14F-4D97-AF65-F5344CB8AC3E}">
        <p14:creationId xmlns:p14="http://schemas.microsoft.com/office/powerpoint/2010/main" val="2067577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xmlns="" id="{35555856-9970-4BC3-9AA9-6A917F53AF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421721"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xmlns="" id="{7F487851-BFAF-46D8-A1ED-50CAD6E46F5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ubtitle 6">
            <a:extLst>
              <a:ext uri="{FF2B5EF4-FFF2-40B4-BE49-F238E27FC236}">
                <a16:creationId xmlns:a16="http://schemas.microsoft.com/office/drawing/2014/main" xmlns="" id="{D43B68A9-C8E6-4817-9252-D2BBEC196BC9}"/>
              </a:ext>
            </a:extLst>
          </p:cNvPr>
          <p:cNvSpPr>
            <a:spLocks noGrp="1"/>
          </p:cNvSpPr>
          <p:nvPr>
            <p:ph type="subTitle" idx="1"/>
          </p:nvPr>
        </p:nvSpPr>
        <p:spPr>
          <a:xfrm>
            <a:off x="6590966" y="3428999"/>
            <a:ext cx="4805691" cy="838831"/>
          </a:xfrm>
        </p:spPr>
        <p:txBody>
          <a:bodyPr anchor="b">
            <a:normAutofit/>
          </a:bodyPr>
          <a:lstStyle/>
          <a:p>
            <a:pPr algn="l"/>
            <a:r>
              <a:rPr lang="en-GB" sz="4000" dirty="0">
                <a:solidFill>
                  <a:srgbClr val="000000"/>
                </a:solidFill>
              </a:rPr>
              <a:t>Session 3</a:t>
            </a:r>
          </a:p>
        </p:txBody>
      </p:sp>
      <p:sp>
        <p:nvSpPr>
          <p:cNvPr id="25" name="Freeform 50">
            <a:extLst>
              <a:ext uri="{FF2B5EF4-FFF2-40B4-BE49-F238E27FC236}">
                <a16:creationId xmlns:a16="http://schemas.microsoft.com/office/drawing/2014/main" xmlns="" id="{13722DD7-BA73-4776-93A3-94491FEF7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xmlns="" id="{5D83485D-C13A-4077-BA04-FBDBCD5FD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70" y="2902532"/>
            <a:ext cx="4141760" cy="1967336"/>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3018166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634B6D6-F16B-4A02-BBD4-D0BAE4DC9CFC}"/>
              </a:ext>
            </a:extLst>
          </p:cNvPr>
          <p:cNvSpPr>
            <a:spLocks noGrp="1"/>
          </p:cNvSpPr>
          <p:nvPr>
            <p:ph type="ctrTitle"/>
          </p:nvPr>
        </p:nvSpPr>
        <p:spPr>
          <a:xfrm>
            <a:off x="753925" y="2076450"/>
            <a:ext cx="10684151" cy="1345134"/>
          </a:xfrm>
        </p:spPr>
        <p:txBody>
          <a:bodyPr anchor="ctr">
            <a:normAutofit/>
          </a:bodyPr>
          <a:lstStyle/>
          <a:p>
            <a:r>
              <a:rPr lang="en-GB" sz="4300" dirty="0">
                <a:solidFill>
                  <a:srgbClr val="FFFFFF"/>
                </a:solidFill>
              </a:rPr>
              <a:t>7. The more serious the injury, </a:t>
            </a:r>
            <a:br>
              <a:rPr lang="en-GB" sz="4300" dirty="0">
                <a:solidFill>
                  <a:srgbClr val="FFFFFF"/>
                </a:solidFill>
              </a:rPr>
            </a:br>
            <a:r>
              <a:rPr lang="en-GB" sz="4300" dirty="0">
                <a:solidFill>
                  <a:srgbClr val="FFFFFF"/>
                </a:solidFill>
              </a:rPr>
              <a:t>the more serious the problem.</a:t>
            </a:r>
          </a:p>
        </p:txBody>
      </p:sp>
    </p:spTree>
    <p:extLst>
      <p:ext uri="{BB962C8B-B14F-4D97-AF65-F5344CB8AC3E}">
        <p14:creationId xmlns:p14="http://schemas.microsoft.com/office/powerpoint/2010/main" val="2867606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53BC7A46-E764-4C92-AC6F-6D2ADB93E61F}"/>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8. Recent statistics show that young men who self-harm now outnumber young women</a:t>
            </a:r>
          </a:p>
        </p:txBody>
      </p:sp>
    </p:spTree>
    <p:extLst>
      <p:ext uri="{BB962C8B-B14F-4D97-AF65-F5344CB8AC3E}">
        <p14:creationId xmlns:p14="http://schemas.microsoft.com/office/powerpoint/2010/main" val="1552633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9FD520B8-8938-4922-938C-62A6BAC27C9B}"/>
              </a:ext>
            </a:extLst>
          </p:cNvPr>
          <p:cNvSpPr>
            <a:spLocks noGrp="1"/>
          </p:cNvSpPr>
          <p:nvPr>
            <p:ph type="ctrTitle"/>
          </p:nvPr>
        </p:nvSpPr>
        <p:spPr>
          <a:xfrm>
            <a:off x="753925" y="2076450"/>
            <a:ext cx="10684151" cy="1345134"/>
          </a:xfrm>
        </p:spPr>
        <p:txBody>
          <a:bodyPr anchor="ctr">
            <a:normAutofit fontScale="90000"/>
          </a:bodyPr>
          <a:lstStyle/>
          <a:p>
            <a:r>
              <a:rPr lang="en-GB" sz="4300" dirty="0">
                <a:solidFill>
                  <a:srgbClr val="FFFFFF"/>
                </a:solidFill>
              </a:rPr>
              <a:t>9. Self-harm is due to the impact </a:t>
            </a:r>
            <a:br>
              <a:rPr lang="en-GB" sz="4300" dirty="0">
                <a:solidFill>
                  <a:srgbClr val="FFFFFF"/>
                </a:solidFill>
              </a:rPr>
            </a:br>
            <a:r>
              <a:rPr lang="en-GB" sz="4300" dirty="0">
                <a:solidFill>
                  <a:srgbClr val="FFFFFF"/>
                </a:solidFill>
              </a:rPr>
              <a:t>the Internet has </a:t>
            </a:r>
            <a:br>
              <a:rPr lang="en-GB" sz="4300" dirty="0">
                <a:solidFill>
                  <a:srgbClr val="FFFFFF"/>
                </a:solidFill>
              </a:rPr>
            </a:br>
            <a:r>
              <a:rPr lang="en-GB" sz="4300" dirty="0">
                <a:solidFill>
                  <a:srgbClr val="FFFFFF"/>
                </a:solidFill>
              </a:rPr>
              <a:t>on young people.</a:t>
            </a:r>
          </a:p>
        </p:txBody>
      </p:sp>
    </p:spTree>
    <p:extLst>
      <p:ext uri="{BB962C8B-B14F-4D97-AF65-F5344CB8AC3E}">
        <p14:creationId xmlns:p14="http://schemas.microsoft.com/office/powerpoint/2010/main" val="7204355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18936D94-D17F-4F13-8F29-ECAC5FF3BC85}"/>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10. Self-harm is more widespread today than 30 / 40 years ago.</a:t>
            </a:r>
          </a:p>
        </p:txBody>
      </p:sp>
    </p:spTree>
    <p:extLst>
      <p:ext uri="{BB962C8B-B14F-4D97-AF65-F5344CB8AC3E}">
        <p14:creationId xmlns:p14="http://schemas.microsoft.com/office/powerpoint/2010/main" val="577629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11294724-C205-4B8A-9A20-F25F5934629D}"/>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11. A young person taking 30 Paracetamol clearly has intent to die.</a:t>
            </a:r>
          </a:p>
        </p:txBody>
      </p:sp>
    </p:spTree>
    <p:extLst>
      <p:ext uri="{BB962C8B-B14F-4D97-AF65-F5344CB8AC3E}">
        <p14:creationId xmlns:p14="http://schemas.microsoft.com/office/powerpoint/2010/main" val="2310294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A3F5811-117E-4ACC-8D69-D8FC6B05A6CF}"/>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12.	Self-harm is mainly done by young people (12-18 years).</a:t>
            </a:r>
          </a:p>
        </p:txBody>
      </p:sp>
    </p:spTree>
    <p:extLst>
      <p:ext uri="{BB962C8B-B14F-4D97-AF65-F5344CB8AC3E}">
        <p14:creationId xmlns:p14="http://schemas.microsoft.com/office/powerpoint/2010/main" val="3748309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07EDCA21-DC06-4E04-BC04-288CDD04A60B}"/>
              </a:ext>
            </a:extLst>
          </p:cNvPr>
          <p:cNvSpPr>
            <a:spLocks noGrp="1"/>
          </p:cNvSpPr>
          <p:nvPr>
            <p:ph type="ctrTitle"/>
          </p:nvPr>
        </p:nvSpPr>
        <p:spPr>
          <a:xfrm>
            <a:off x="753925" y="2076450"/>
            <a:ext cx="10684151" cy="1345134"/>
          </a:xfrm>
        </p:spPr>
        <p:txBody>
          <a:bodyPr anchor="ctr">
            <a:normAutofit/>
          </a:bodyPr>
          <a:lstStyle/>
          <a:p>
            <a:r>
              <a:rPr lang="en-GB" sz="2700" dirty="0">
                <a:solidFill>
                  <a:srgbClr val="FFFFFF"/>
                </a:solidFill>
              </a:rPr>
              <a:t>13.	If you have a young person that self-harms them, you should lock away all potentially harmful substances and potential cutting instruments</a:t>
            </a:r>
          </a:p>
        </p:txBody>
      </p:sp>
    </p:spTree>
    <p:extLst>
      <p:ext uri="{BB962C8B-B14F-4D97-AF65-F5344CB8AC3E}">
        <p14:creationId xmlns:p14="http://schemas.microsoft.com/office/powerpoint/2010/main" val="1046844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E77DB392-F7D0-459C-80E7-B1C79020018C}"/>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14.	Young people who self – harm have mental health problems.</a:t>
            </a:r>
          </a:p>
        </p:txBody>
      </p:sp>
    </p:spTree>
    <p:extLst>
      <p:ext uri="{BB962C8B-B14F-4D97-AF65-F5344CB8AC3E}">
        <p14:creationId xmlns:p14="http://schemas.microsoft.com/office/powerpoint/2010/main" val="4271909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6E0EBB9C-707D-4064-A396-589006605C54}"/>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15.	Self-harm is often an attempt to draw attention to underlying distress/crisis</a:t>
            </a:r>
          </a:p>
        </p:txBody>
      </p:sp>
    </p:spTree>
    <p:extLst>
      <p:ext uri="{BB962C8B-B14F-4D97-AF65-F5344CB8AC3E}">
        <p14:creationId xmlns:p14="http://schemas.microsoft.com/office/powerpoint/2010/main" val="21187199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6E0EBB9C-707D-4064-A396-589006605C54}"/>
              </a:ext>
            </a:extLst>
          </p:cNvPr>
          <p:cNvSpPr>
            <a:spLocks noGrp="1"/>
          </p:cNvSpPr>
          <p:nvPr>
            <p:ph type="ctrTitle"/>
          </p:nvPr>
        </p:nvSpPr>
        <p:spPr>
          <a:xfrm>
            <a:off x="753925" y="2076450"/>
            <a:ext cx="10684151" cy="1345134"/>
          </a:xfrm>
        </p:spPr>
        <p:txBody>
          <a:bodyPr anchor="ctr">
            <a:normAutofit/>
          </a:bodyPr>
          <a:lstStyle/>
          <a:p>
            <a:r>
              <a:rPr lang="en-GB" sz="4300" dirty="0">
                <a:solidFill>
                  <a:srgbClr val="FFFFFF"/>
                </a:solidFill>
              </a:rPr>
              <a:t>The Answers </a:t>
            </a:r>
          </a:p>
        </p:txBody>
      </p:sp>
    </p:spTree>
    <p:extLst>
      <p:ext uri="{BB962C8B-B14F-4D97-AF65-F5344CB8AC3E}">
        <p14:creationId xmlns:p14="http://schemas.microsoft.com/office/powerpoint/2010/main" val="609847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7D8E67F2-F753-4E06-8229-4970A6725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483095" cy="6854272"/>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xmlns="" id="{2EE1BDFD-564B-44A4-841A-50D6A8E75C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3EBBF5F-FE74-4328-B6D1-62D22A22BBCF}"/>
              </a:ext>
            </a:extLst>
          </p:cNvPr>
          <p:cNvSpPr>
            <a:spLocks noGrp="1"/>
          </p:cNvSpPr>
          <p:nvPr>
            <p:ph type="title"/>
          </p:nvPr>
        </p:nvSpPr>
        <p:spPr>
          <a:xfrm>
            <a:off x="6094105" y="802955"/>
            <a:ext cx="4977976" cy="1455996"/>
          </a:xfrm>
        </p:spPr>
        <p:txBody>
          <a:bodyPr vert="horz" lIns="91440" tIns="45720" rIns="91440" bIns="45720" rtlCol="0" anchor="ctr">
            <a:normAutofit/>
          </a:bodyPr>
          <a:lstStyle/>
          <a:p>
            <a:r>
              <a:rPr lang="en-US" sz="4000" b="1" dirty="0">
                <a:solidFill>
                  <a:srgbClr val="000000"/>
                </a:solidFill>
              </a:rPr>
              <a:t>Session 3</a:t>
            </a:r>
          </a:p>
        </p:txBody>
      </p:sp>
      <p:sp>
        <p:nvSpPr>
          <p:cNvPr id="29" name="Freeform 60">
            <a:extLst>
              <a:ext uri="{FF2B5EF4-FFF2-40B4-BE49-F238E27FC236}">
                <a16:creationId xmlns:a16="http://schemas.microsoft.com/office/drawing/2014/main" xmlns="" id="{007B8288-68CC-4847-8419-CF535B6B7E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63882" y="0"/>
            <a:ext cx="3880988" cy="2206512"/>
          </a:xfrm>
          <a:custGeom>
            <a:avLst/>
            <a:gdLst>
              <a:gd name="connsiteX0" fmla="*/ 20753 w 3960193"/>
              <a:gd name="connsiteY0" fmla="*/ 0 h 2251543"/>
              <a:gd name="connsiteX1" fmla="*/ 3939440 w 3960193"/>
              <a:gd name="connsiteY1" fmla="*/ 0 h 2251543"/>
              <a:gd name="connsiteX2" fmla="*/ 3949969 w 3960193"/>
              <a:gd name="connsiteY2" fmla="*/ 68994 h 2251543"/>
              <a:gd name="connsiteX3" fmla="*/ 3960193 w 3960193"/>
              <a:gd name="connsiteY3" fmla="*/ 271447 h 2251543"/>
              <a:gd name="connsiteX4" fmla="*/ 1980096 w 3960193"/>
              <a:gd name="connsiteY4" fmla="*/ 2251543 h 2251543"/>
              <a:gd name="connsiteX5" fmla="*/ 0 w 3960193"/>
              <a:gd name="connsiteY5" fmla="*/ 271447 h 2251543"/>
              <a:gd name="connsiteX6" fmla="*/ 10224 w 3960193"/>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3" h="2251543">
                <a:moveTo>
                  <a:pt x="20753" y="0"/>
                </a:moveTo>
                <a:lnTo>
                  <a:pt x="3939440" y="0"/>
                </a:lnTo>
                <a:lnTo>
                  <a:pt x="3949969" y="68994"/>
                </a:lnTo>
                <a:cubicBezTo>
                  <a:pt x="3956730" y="135559"/>
                  <a:pt x="3960193" y="203099"/>
                  <a:pt x="3960193" y="271447"/>
                </a:cubicBezTo>
                <a:cubicBezTo>
                  <a:pt x="3960193" y="1365024"/>
                  <a:pt x="3073674" y="2251543"/>
                  <a:pt x="1980096" y="2251543"/>
                </a:cubicBezTo>
                <a:cubicBezTo>
                  <a:pt x="886519" y="2251543"/>
                  <a:pt x="0" y="1365024"/>
                  <a:pt x="0" y="271447"/>
                </a:cubicBezTo>
                <a:cubicBezTo>
                  <a:pt x="0" y="203099"/>
                  <a:pt x="3463" y="135559"/>
                  <a:pt x="10224" y="68994"/>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xmlns="" id="{3D9BFA73-33C7-4F7F-968C-4B483A1F114B}"/>
              </a:ext>
            </a:extLst>
          </p:cNvPr>
          <p:cNvPicPr>
            <a:picLocks noChangeAspect="1"/>
          </p:cNvPicPr>
          <p:nvPr/>
        </p:nvPicPr>
        <p:blipFill>
          <a:blip r:embed="rId3"/>
          <a:stretch>
            <a:fillRect/>
          </a:stretch>
        </p:blipFill>
        <p:spPr>
          <a:xfrm>
            <a:off x="2441496" y="520184"/>
            <a:ext cx="2532690" cy="747143"/>
          </a:xfrm>
          <a:prstGeom prst="rect">
            <a:avLst/>
          </a:prstGeom>
        </p:spPr>
      </p:pic>
      <p:sp>
        <p:nvSpPr>
          <p:cNvPr id="31" name="Freeform 68">
            <a:extLst>
              <a:ext uri="{FF2B5EF4-FFF2-40B4-BE49-F238E27FC236}">
                <a16:creationId xmlns:a16="http://schemas.microsoft.com/office/drawing/2014/main" xmlns="" id="{32BA8EA8-C1B6-4309-B674-F9F399B962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912701"/>
            <a:ext cx="4942589" cy="3945299"/>
          </a:xfrm>
          <a:custGeom>
            <a:avLst/>
            <a:gdLst>
              <a:gd name="connsiteX0" fmla="*/ 2223943 w 4942589"/>
              <a:gd name="connsiteY0" fmla="*/ 0 h 3945299"/>
              <a:gd name="connsiteX1" fmla="*/ 4942589 w 4942589"/>
              <a:gd name="connsiteY1" fmla="*/ 2718646 h 3945299"/>
              <a:gd name="connsiteX2" fmla="*/ 4728945 w 4942589"/>
              <a:gd name="connsiteY2" fmla="*/ 3776866 h 3945299"/>
              <a:gd name="connsiteX3" fmla="*/ 4647806 w 4942589"/>
              <a:gd name="connsiteY3" fmla="*/ 3945299 h 3945299"/>
              <a:gd name="connsiteX4" fmla="*/ 0 w 4942589"/>
              <a:gd name="connsiteY4" fmla="*/ 3945299 h 3945299"/>
              <a:gd name="connsiteX5" fmla="*/ 0 w 4942589"/>
              <a:gd name="connsiteY5" fmla="*/ 1157971 h 3945299"/>
              <a:gd name="connsiteX6" fmla="*/ 126104 w 4942589"/>
              <a:gd name="connsiteY6" fmla="*/ 989335 h 3945299"/>
              <a:gd name="connsiteX7" fmla="*/ 2223943 w 4942589"/>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589" h="3945299">
                <a:moveTo>
                  <a:pt x="2223943" y="0"/>
                </a:moveTo>
                <a:cubicBezTo>
                  <a:pt x="3725410" y="0"/>
                  <a:pt x="4942589" y="1217179"/>
                  <a:pt x="4942589" y="2718646"/>
                </a:cubicBezTo>
                <a:cubicBezTo>
                  <a:pt x="4942589" y="3094013"/>
                  <a:pt x="4866516" y="3451612"/>
                  <a:pt x="4728945" y="3776866"/>
                </a:cubicBezTo>
                <a:lnTo>
                  <a:pt x="4647806" y="3945299"/>
                </a:lnTo>
                <a:lnTo>
                  <a:pt x="0" y="3945299"/>
                </a:lnTo>
                <a:lnTo>
                  <a:pt x="0" y="1157971"/>
                </a:lnTo>
                <a:lnTo>
                  <a:pt x="126104" y="989335"/>
                </a:lnTo>
                <a:cubicBezTo>
                  <a:pt x="624744" y="385123"/>
                  <a:pt x="1379368" y="0"/>
                  <a:pt x="2223943"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icture containing drawing, food&#10;&#10;Description automatically generated">
            <a:extLst>
              <a:ext uri="{FF2B5EF4-FFF2-40B4-BE49-F238E27FC236}">
                <a16:creationId xmlns:a16="http://schemas.microsoft.com/office/drawing/2014/main" xmlns="" id="{E034BBC0-A651-49A9-B6C4-65425476606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00374" y="3875314"/>
            <a:ext cx="3401820" cy="2670429"/>
          </a:xfrm>
          <a:prstGeom prst="rect">
            <a:avLst/>
          </a:prstGeom>
        </p:spPr>
      </p:pic>
      <p:sp>
        <p:nvSpPr>
          <p:cNvPr id="9" name="Content Placeholder 8">
            <a:extLst>
              <a:ext uri="{FF2B5EF4-FFF2-40B4-BE49-F238E27FC236}">
                <a16:creationId xmlns:a16="http://schemas.microsoft.com/office/drawing/2014/main" xmlns="" id="{C0887AEC-826B-4E77-BFA7-20C622DA0638}"/>
              </a:ext>
            </a:extLst>
          </p:cNvPr>
          <p:cNvSpPr>
            <a:spLocks noGrp="1"/>
          </p:cNvSpPr>
          <p:nvPr>
            <p:ph sz="half" idx="1"/>
          </p:nvPr>
        </p:nvSpPr>
        <p:spPr>
          <a:xfrm>
            <a:off x="6090574" y="2421682"/>
            <a:ext cx="4977578" cy="3639289"/>
          </a:xfrm>
        </p:spPr>
        <p:txBody>
          <a:bodyPr vert="horz" lIns="91440" tIns="45720" rIns="91440" bIns="45720" rtlCol="0" anchor="ctr">
            <a:normAutofit/>
          </a:bodyPr>
          <a:lstStyle/>
          <a:p>
            <a:r>
              <a:rPr lang="en-US" sz="2000">
                <a:solidFill>
                  <a:srgbClr val="000000"/>
                </a:solidFill>
              </a:rPr>
              <a:t>Introduction</a:t>
            </a:r>
          </a:p>
          <a:p>
            <a:r>
              <a:rPr lang="en-US" sz="2000">
                <a:solidFill>
                  <a:srgbClr val="000000"/>
                </a:solidFill>
              </a:rPr>
              <a:t>Reminder of housekeeping and our group rules/manners </a:t>
            </a:r>
          </a:p>
          <a:p>
            <a:r>
              <a:rPr lang="en-US" sz="2000">
                <a:solidFill>
                  <a:srgbClr val="000000"/>
                </a:solidFill>
              </a:rPr>
              <a:t>Self –harm – what do we really know </a:t>
            </a:r>
          </a:p>
          <a:p>
            <a:r>
              <a:rPr lang="en-US" sz="2000">
                <a:solidFill>
                  <a:srgbClr val="000000"/>
                </a:solidFill>
              </a:rPr>
              <a:t>Parental fears </a:t>
            </a:r>
          </a:p>
          <a:p>
            <a:r>
              <a:rPr lang="en-US" sz="2000">
                <a:solidFill>
                  <a:srgbClr val="000000"/>
                </a:solidFill>
              </a:rPr>
              <a:t>Home tasks </a:t>
            </a:r>
          </a:p>
          <a:p>
            <a:endParaRPr lang="en-US" sz="2000" dirty="0">
              <a:solidFill>
                <a:srgbClr val="000000"/>
              </a:solidFill>
            </a:endParaRPr>
          </a:p>
        </p:txBody>
      </p:sp>
    </p:spTree>
    <p:extLst>
      <p:ext uri="{BB962C8B-B14F-4D97-AF65-F5344CB8AC3E}">
        <p14:creationId xmlns:p14="http://schemas.microsoft.com/office/powerpoint/2010/main" val="1491217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sz="3700">
                <a:solidFill>
                  <a:srgbClr val="FFFFFF"/>
                </a:solidFill>
              </a:rPr>
              <a:t>1. A young person taking 10 victim tablets </a:t>
            </a:r>
            <a:br>
              <a:rPr lang="en-GB" sz="3700">
                <a:solidFill>
                  <a:srgbClr val="FFFFFF"/>
                </a:solidFill>
              </a:rPr>
            </a:br>
            <a:r>
              <a:rPr lang="en-GB" sz="3700">
                <a:solidFill>
                  <a:srgbClr val="FFFFFF"/>
                </a:solidFill>
              </a:rPr>
              <a:t>has no intent to die </a:t>
            </a: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endParaRPr lang="en-GB" sz="2400" dirty="0">
              <a:solidFill>
                <a:srgbClr val="000000"/>
              </a:solidFill>
            </a:endParaRPr>
          </a:p>
          <a:p>
            <a:r>
              <a:rPr lang="en-GB" sz="2400" dirty="0">
                <a:solidFill>
                  <a:srgbClr val="000000"/>
                </a:solidFill>
              </a:rPr>
              <a:t>FALSE. The amount has no relation to the intent.</a:t>
            </a:r>
          </a:p>
          <a:p>
            <a:endParaRPr lang="en-GB" sz="2400" dirty="0">
              <a:solidFill>
                <a:srgbClr val="000000"/>
              </a:solidFill>
            </a:endParaRPr>
          </a:p>
        </p:txBody>
      </p:sp>
    </p:spTree>
    <p:extLst>
      <p:ext uri="{BB962C8B-B14F-4D97-AF65-F5344CB8AC3E}">
        <p14:creationId xmlns:p14="http://schemas.microsoft.com/office/powerpoint/2010/main" val="261941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dirty="0">
                <a:solidFill>
                  <a:srgbClr val="FFFFFF"/>
                </a:solidFill>
              </a:rPr>
              <a:t>2. Self-harming is attention seeking behaviour.	</a:t>
            </a: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endParaRPr lang="en-GB" sz="2400" dirty="0">
              <a:solidFill>
                <a:srgbClr val="000000"/>
              </a:solidFill>
            </a:endParaRPr>
          </a:p>
          <a:p>
            <a:r>
              <a:rPr lang="en-GB" sz="2400" dirty="0">
                <a:solidFill>
                  <a:srgbClr val="000000"/>
                </a:solidFill>
              </a:rPr>
              <a:t>FALSE. Self-harm is a way of expressing very deep distress. </a:t>
            </a:r>
          </a:p>
          <a:p>
            <a:endParaRPr lang="en-GB" sz="2400" dirty="0">
              <a:solidFill>
                <a:srgbClr val="000000"/>
              </a:solidFill>
            </a:endParaRPr>
          </a:p>
        </p:txBody>
      </p:sp>
    </p:spTree>
    <p:extLst>
      <p:ext uri="{BB962C8B-B14F-4D97-AF65-F5344CB8AC3E}">
        <p14:creationId xmlns:p14="http://schemas.microsoft.com/office/powerpoint/2010/main" val="245803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sz="4100" dirty="0">
                <a:solidFill>
                  <a:srgbClr val="FFFFFF"/>
                </a:solidFill>
              </a:rPr>
              <a:t>3. Young people who self-harm want to commit suicide.</a:t>
            </a: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r>
              <a:rPr lang="en-GB" sz="2200" dirty="0">
                <a:solidFill>
                  <a:srgbClr val="000000"/>
                </a:solidFill>
              </a:rPr>
              <a:t>UNSURE. People often think that self-harm is closely linked to suicide however, the vast majority of people who self-harm are not trying to kill themselves. It is their way of coping with difficult feeling and circumstances. It is estimated that for everyone young person who has committed suicide, there are between 40 and 100 who have self-harmed. This supports the view that self-harm in most cases does not lead to suicide. However, adults/parents need to be mindful that that those who have self-harmed are 100 times more likely than the general population to die by suicide in the following year. The risk increases for those who self-harm repeatedly.</a:t>
            </a:r>
          </a:p>
          <a:p>
            <a:endParaRPr lang="en-GB" sz="2200" dirty="0">
              <a:solidFill>
                <a:srgbClr val="000000"/>
              </a:solidFill>
            </a:endParaRPr>
          </a:p>
        </p:txBody>
      </p:sp>
    </p:spTree>
    <p:extLst>
      <p:ext uri="{BB962C8B-B14F-4D97-AF65-F5344CB8AC3E}">
        <p14:creationId xmlns:p14="http://schemas.microsoft.com/office/powerpoint/2010/main" val="427048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dirty="0">
                <a:solidFill>
                  <a:srgbClr val="FFFFFF"/>
                </a:solidFill>
              </a:rPr>
              <a:t>4. About 1 in 10 young people will self-harm.</a:t>
            </a: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UNSURE. It is true that studies suggest about 1 in 10 young people will self-harm, but it is difficult to provide accurate numbers on how widespread self-harm is among young people. This is because definitions of self-harm vary, so cases may be reported differently, but also because many cases of self-harm probably go unreported</a:t>
            </a:r>
          </a:p>
        </p:txBody>
      </p:sp>
    </p:spTree>
    <p:extLst>
      <p:ext uri="{BB962C8B-B14F-4D97-AF65-F5344CB8AC3E}">
        <p14:creationId xmlns:p14="http://schemas.microsoft.com/office/powerpoint/2010/main" val="291947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dirty="0">
                <a:solidFill>
                  <a:srgbClr val="FFFFFF"/>
                </a:solidFill>
              </a:rPr>
              <a:t>5. Self –harm is addictive</a:t>
            </a: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FALSE. However, young people who self-harm may discover that inflicting pain changes their mood, which then may become habit-forming. Cutting, for example, releases endorphins, which produce brief feelings of calm, and serotonin, which is mood-lifting.</a:t>
            </a:r>
          </a:p>
        </p:txBody>
      </p:sp>
    </p:spTree>
    <p:extLst>
      <p:ext uri="{BB962C8B-B14F-4D97-AF65-F5344CB8AC3E}">
        <p14:creationId xmlns:p14="http://schemas.microsoft.com/office/powerpoint/2010/main" val="137384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4B0B9C0-6D5E-4865-80F3-50B0326A1496}"/>
              </a:ext>
            </a:extLst>
          </p:cNvPr>
          <p:cNvSpPr>
            <a:spLocks noGrp="1"/>
          </p:cNvSpPr>
          <p:nvPr>
            <p:ph type="title"/>
          </p:nvPr>
        </p:nvSpPr>
        <p:spPr>
          <a:xfrm>
            <a:off x="640079" y="2053641"/>
            <a:ext cx="3669161" cy="2760098"/>
          </a:xfrm>
        </p:spPr>
        <p:txBody>
          <a:bodyPr>
            <a:normAutofit/>
          </a:bodyPr>
          <a:lstStyle/>
          <a:p>
            <a:r>
              <a:rPr lang="en-GB" sz="2400" dirty="0">
                <a:solidFill>
                  <a:srgbClr val="FFFFFF"/>
                </a:solidFill>
              </a:rPr>
              <a:t>6. Having a friend who self-harms or been part of some youth sub-cultures groups (emo, goth, punk) will increase chances of the young person doing it as well.</a:t>
            </a:r>
            <a:br>
              <a:rPr lang="en-GB" sz="2400" dirty="0">
                <a:solidFill>
                  <a:srgbClr val="FFFFFF"/>
                </a:solidFill>
              </a:rPr>
            </a:br>
            <a:endParaRPr lang="en-GB" sz="2400" dirty="0">
              <a:solidFill>
                <a:srgbClr val="FFFFFF"/>
              </a:solidFill>
            </a:endParaRPr>
          </a:p>
        </p:txBody>
      </p:sp>
      <p:sp>
        <p:nvSpPr>
          <p:cNvPr id="3" name="Content Placeholder 2">
            <a:extLst>
              <a:ext uri="{FF2B5EF4-FFF2-40B4-BE49-F238E27FC236}">
                <a16:creationId xmlns:a16="http://schemas.microsoft.com/office/drawing/2014/main" xmlns="" id="{0EACDCB2-BDDB-444D-A47D-D666BFF13570}"/>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TRUE. It is held that self-harm is more common in some youth sub-cultures. This could be explained by young people emulating cultural icons or peers who self-harm. Alternatively, it could be explained by selection, in which young people with a particular propensity to self-harm are attracted to the subculture.</a:t>
            </a:r>
          </a:p>
          <a:p>
            <a:endParaRPr lang="en-GB" sz="2400" dirty="0">
              <a:solidFill>
                <a:srgbClr val="000000"/>
              </a:solidFill>
            </a:endParaRPr>
          </a:p>
        </p:txBody>
      </p:sp>
    </p:spTree>
    <p:extLst>
      <p:ext uri="{BB962C8B-B14F-4D97-AF65-F5344CB8AC3E}">
        <p14:creationId xmlns:p14="http://schemas.microsoft.com/office/powerpoint/2010/main" val="140160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634B6D6-F16B-4A02-BBD4-D0BAE4DC9CFC}"/>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7. The more serious the injury, the more serious the problem.</a:t>
            </a:r>
          </a:p>
        </p:txBody>
      </p:sp>
      <p:sp>
        <p:nvSpPr>
          <p:cNvPr id="3" name="Content Placeholder 2">
            <a:extLst>
              <a:ext uri="{FF2B5EF4-FFF2-40B4-BE49-F238E27FC236}">
                <a16:creationId xmlns:a16="http://schemas.microsoft.com/office/drawing/2014/main" xmlns="" id="{303CF18B-360C-4332-BC32-3006E9A90474}"/>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FALSE. The nature and severity of the self-harm does not reflect the nature or severity of the problem.</a:t>
            </a:r>
          </a:p>
          <a:p>
            <a:endParaRPr lang="en-GB" sz="2400" dirty="0">
              <a:solidFill>
                <a:srgbClr val="000000"/>
              </a:solidFill>
            </a:endParaRPr>
          </a:p>
        </p:txBody>
      </p:sp>
    </p:spTree>
    <p:extLst>
      <p:ext uri="{BB962C8B-B14F-4D97-AF65-F5344CB8AC3E}">
        <p14:creationId xmlns:p14="http://schemas.microsoft.com/office/powerpoint/2010/main" val="109545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53BC7A46-E764-4C92-AC6F-6D2ADB93E61F}"/>
              </a:ext>
            </a:extLst>
          </p:cNvPr>
          <p:cNvSpPr>
            <a:spLocks noGrp="1"/>
          </p:cNvSpPr>
          <p:nvPr>
            <p:ph type="title"/>
          </p:nvPr>
        </p:nvSpPr>
        <p:spPr>
          <a:xfrm>
            <a:off x="640079" y="2053641"/>
            <a:ext cx="3669161" cy="2760098"/>
          </a:xfrm>
        </p:spPr>
        <p:txBody>
          <a:bodyPr>
            <a:normAutofit/>
          </a:bodyPr>
          <a:lstStyle/>
          <a:p>
            <a:r>
              <a:rPr lang="en-GB" sz="3400" dirty="0">
                <a:solidFill>
                  <a:srgbClr val="FFFFFF"/>
                </a:solidFill>
              </a:rPr>
              <a:t>8. Recent statistics show that young men who self-harm now outnumber young women</a:t>
            </a:r>
          </a:p>
        </p:txBody>
      </p:sp>
      <p:sp>
        <p:nvSpPr>
          <p:cNvPr id="3" name="Content Placeholder 2">
            <a:extLst>
              <a:ext uri="{FF2B5EF4-FFF2-40B4-BE49-F238E27FC236}">
                <a16:creationId xmlns:a16="http://schemas.microsoft.com/office/drawing/2014/main" xmlns="" id="{5128132D-CBAE-424A-99E4-5F10B28C73C5}"/>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FALSE. It is more common in young women than young men. However, it is important to note that males may engage in different forms of self-harm that could be easier to conceal, potentially accounting for the degree of apparent difference between genders.</a:t>
            </a:r>
          </a:p>
          <a:p>
            <a:endParaRPr lang="en-GB" sz="2400" dirty="0">
              <a:solidFill>
                <a:srgbClr val="000000"/>
              </a:solidFill>
            </a:endParaRPr>
          </a:p>
        </p:txBody>
      </p:sp>
    </p:spTree>
    <p:extLst>
      <p:ext uri="{BB962C8B-B14F-4D97-AF65-F5344CB8AC3E}">
        <p14:creationId xmlns:p14="http://schemas.microsoft.com/office/powerpoint/2010/main" val="404093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9FD520B8-8938-4922-938C-62A6BAC27C9B}"/>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       9. Self-harm is due to the impact the Internet has on young people.</a:t>
            </a:r>
          </a:p>
        </p:txBody>
      </p:sp>
      <p:sp>
        <p:nvSpPr>
          <p:cNvPr id="3" name="Content Placeholder 2">
            <a:extLst>
              <a:ext uri="{FF2B5EF4-FFF2-40B4-BE49-F238E27FC236}">
                <a16:creationId xmlns:a16="http://schemas.microsoft.com/office/drawing/2014/main" xmlns="" id="{1EE87C18-03A7-448D-960C-5D1370FDA658}"/>
              </a:ext>
            </a:extLst>
          </p:cNvPr>
          <p:cNvSpPr>
            <a:spLocks noGrp="1"/>
          </p:cNvSpPr>
          <p:nvPr>
            <p:ph idx="1"/>
          </p:nvPr>
        </p:nvSpPr>
        <p:spPr>
          <a:xfrm>
            <a:off x="6090574" y="801866"/>
            <a:ext cx="5306084" cy="5230634"/>
          </a:xfrm>
        </p:spPr>
        <p:txBody>
          <a:bodyPr anchor="ctr">
            <a:normAutofit/>
          </a:bodyPr>
          <a:lstStyle/>
          <a:p>
            <a:r>
              <a:rPr lang="en-GB" sz="2200" dirty="0">
                <a:solidFill>
                  <a:srgbClr val="000000"/>
                </a:solidFill>
              </a:rPr>
              <a:t>FALSE. Self-harm has been kicking around much longer than the Internet. People have struggled to express how they feel or come to terms with difficulties since the dawn of time, not just post-www. There are, however, unregulated websites and mainstream forums that permit that stuff to happen. Those sites fuel self-harm and make it harder for those affected to enter recovery. They create a community where people feel they belong, but the underlying message isn’t one of recovery, but one of just accepting that self-harm is as good as life is going to get – THAT is the damaging message. THAT is what makes a website cross the line from helpful to dangerous.</a:t>
            </a:r>
          </a:p>
          <a:p>
            <a:endParaRPr lang="en-GB" sz="2200" dirty="0">
              <a:solidFill>
                <a:srgbClr val="000000"/>
              </a:solidFill>
            </a:endParaRPr>
          </a:p>
        </p:txBody>
      </p:sp>
    </p:spTree>
    <p:extLst>
      <p:ext uri="{BB962C8B-B14F-4D97-AF65-F5344CB8AC3E}">
        <p14:creationId xmlns:p14="http://schemas.microsoft.com/office/powerpoint/2010/main" val="68482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18936D94-D17F-4F13-8F29-ECAC5FF3BC85}"/>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          10. Self-harm is more widespread today than 30 / 40 years ago.</a:t>
            </a:r>
          </a:p>
        </p:txBody>
      </p:sp>
      <p:sp>
        <p:nvSpPr>
          <p:cNvPr id="3" name="Content Placeholder 2">
            <a:extLst>
              <a:ext uri="{FF2B5EF4-FFF2-40B4-BE49-F238E27FC236}">
                <a16:creationId xmlns:a16="http://schemas.microsoft.com/office/drawing/2014/main" xmlns="" id="{43F24BF9-C5E2-4A2B-99BD-8839E80B94A0}"/>
              </a:ext>
            </a:extLst>
          </p:cNvPr>
          <p:cNvSpPr>
            <a:spLocks noGrp="1"/>
          </p:cNvSpPr>
          <p:nvPr>
            <p:ph idx="1"/>
          </p:nvPr>
        </p:nvSpPr>
        <p:spPr>
          <a:xfrm>
            <a:off x="6090574" y="801866"/>
            <a:ext cx="5306084" cy="5230634"/>
          </a:xfrm>
        </p:spPr>
        <p:txBody>
          <a:bodyPr anchor="ctr">
            <a:normAutofit/>
          </a:bodyPr>
          <a:lstStyle/>
          <a:p>
            <a:endParaRPr lang="en-GB" sz="2400" dirty="0">
              <a:solidFill>
                <a:srgbClr val="000000"/>
              </a:solidFill>
            </a:endParaRPr>
          </a:p>
          <a:p>
            <a:r>
              <a:rPr lang="en-GB" sz="2400" dirty="0">
                <a:solidFill>
                  <a:srgbClr val="000000"/>
                </a:solidFill>
              </a:rPr>
              <a:t>UNSURE. Reports indicate that the number of young people disclosing self-harm has risen steadily since the mid-1990s, although heightened awareness of the issue by both young people and professionals may be responsible for some of the increase.</a:t>
            </a:r>
          </a:p>
          <a:p>
            <a:endParaRPr lang="en-GB" sz="2400" dirty="0">
              <a:solidFill>
                <a:srgbClr val="000000"/>
              </a:solidFill>
            </a:endParaRPr>
          </a:p>
        </p:txBody>
      </p:sp>
    </p:spTree>
    <p:extLst>
      <p:ext uri="{BB962C8B-B14F-4D97-AF65-F5344CB8AC3E}">
        <p14:creationId xmlns:p14="http://schemas.microsoft.com/office/powerpoint/2010/main" val="212388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35555856-9970-4BC3-9AA9-6A917F53AF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421721"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xmlns="" id="{7F487851-BFAF-46D8-A1ED-50CAD6E46F5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Subtitle 4">
            <a:extLst>
              <a:ext uri="{FF2B5EF4-FFF2-40B4-BE49-F238E27FC236}">
                <a16:creationId xmlns:a16="http://schemas.microsoft.com/office/drawing/2014/main" xmlns="" id="{A0FC53F3-7772-4132-8D0E-8E128DD8C6BA}"/>
              </a:ext>
            </a:extLst>
          </p:cNvPr>
          <p:cNvSpPr>
            <a:spLocks noGrp="1"/>
          </p:cNvSpPr>
          <p:nvPr>
            <p:ph type="subTitle" idx="1"/>
          </p:nvPr>
        </p:nvSpPr>
        <p:spPr>
          <a:xfrm>
            <a:off x="6590966" y="3428999"/>
            <a:ext cx="4805691" cy="838831"/>
          </a:xfrm>
        </p:spPr>
        <p:txBody>
          <a:bodyPr anchor="b">
            <a:noAutofit/>
          </a:bodyPr>
          <a:lstStyle/>
          <a:p>
            <a:pPr algn="l"/>
            <a:r>
              <a:rPr lang="en-GB" sz="4000" u="sng" dirty="0">
                <a:solidFill>
                  <a:srgbClr val="000000"/>
                </a:solidFill>
              </a:rPr>
              <a:t>True or False statements  </a:t>
            </a:r>
            <a:endParaRPr lang="en-GB" sz="4000" dirty="0">
              <a:solidFill>
                <a:srgbClr val="000000"/>
              </a:solidFill>
            </a:endParaRPr>
          </a:p>
        </p:txBody>
      </p:sp>
      <p:sp>
        <p:nvSpPr>
          <p:cNvPr id="23" name="Freeform 50">
            <a:extLst>
              <a:ext uri="{FF2B5EF4-FFF2-40B4-BE49-F238E27FC236}">
                <a16:creationId xmlns:a16="http://schemas.microsoft.com/office/drawing/2014/main" xmlns="" id="{13722DD7-BA73-4776-93A3-94491FEF7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close up of a logo&#10;&#10;Description automatically generated">
            <a:extLst>
              <a:ext uri="{FF2B5EF4-FFF2-40B4-BE49-F238E27FC236}">
                <a16:creationId xmlns:a16="http://schemas.microsoft.com/office/drawing/2014/main" xmlns="" id="{13FF47E0-B22C-4195-9A2B-448E71D95ECA}"/>
              </a:ext>
            </a:extLst>
          </p:cNvPr>
          <p:cNvPicPr>
            <a:picLocks noChangeAspect="1"/>
          </p:cNvPicPr>
          <p:nvPr/>
        </p:nvPicPr>
        <p:blipFill>
          <a:blip r:embed="rId3"/>
          <a:stretch>
            <a:fillRect/>
          </a:stretch>
        </p:blipFill>
        <p:spPr>
          <a:xfrm>
            <a:off x="340470" y="1822536"/>
            <a:ext cx="4141760" cy="4127327"/>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15452670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11294724-C205-4B8A-9A20-F25F5934629D}"/>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      11. A young person taking 30 Paracetamol clearly has intent to die.</a:t>
            </a:r>
          </a:p>
        </p:txBody>
      </p:sp>
      <p:sp>
        <p:nvSpPr>
          <p:cNvPr id="3" name="Content Placeholder 2">
            <a:extLst>
              <a:ext uri="{FF2B5EF4-FFF2-40B4-BE49-F238E27FC236}">
                <a16:creationId xmlns:a16="http://schemas.microsoft.com/office/drawing/2014/main" xmlns="" id="{A7949416-6978-4150-BF81-3CDE67CA2145}"/>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FALSE. As in Q1 the amount has no relation to the intent.</a:t>
            </a:r>
          </a:p>
          <a:p>
            <a:endParaRPr lang="en-GB" sz="2400" dirty="0">
              <a:solidFill>
                <a:srgbClr val="000000"/>
              </a:solidFill>
            </a:endParaRPr>
          </a:p>
        </p:txBody>
      </p:sp>
    </p:spTree>
    <p:extLst>
      <p:ext uri="{BB962C8B-B14F-4D97-AF65-F5344CB8AC3E}">
        <p14:creationId xmlns:p14="http://schemas.microsoft.com/office/powerpoint/2010/main" val="208507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A3F5811-117E-4ACC-8D69-D8FC6B05A6CF}"/>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   12.	Self-harm is mainly done by young people (12-18 years).</a:t>
            </a:r>
          </a:p>
        </p:txBody>
      </p:sp>
      <p:sp>
        <p:nvSpPr>
          <p:cNvPr id="3" name="Content Placeholder 2">
            <a:extLst>
              <a:ext uri="{FF2B5EF4-FFF2-40B4-BE49-F238E27FC236}">
                <a16:creationId xmlns:a16="http://schemas.microsoft.com/office/drawing/2014/main" xmlns="" id="{05F3643E-66B4-4374-9274-F423AE23A5ED}"/>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FALSE. People of all ages self-harm. It becomes more common after the age of 16 but is still prevalent among teenagers.</a:t>
            </a:r>
          </a:p>
        </p:txBody>
      </p:sp>
    </p:spTree>
    <p:extLst>
      <p:ext uri="{BB962C8B-B14F-4D97-AF65-F5344CB8AC3E}">
        <p14:creationId xmlns:p14="http://schemas.microsoft.com/office/powerpoint/2010/main" val="9780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07EDCA21-DC06-4E04-BC04-288CDD04A60B}"/>
              </a:ext>
            </a:extLst>
          </p:cNvPr>
          <p:cNvSpPr>
            <a:spLocks noGrp="1"/>
          </p:cNvSpPr>
          <p:nvPr>
            <p:ph type="title"/>
          </p:nvPr>
        </p:nvSpPr>
        <p:spPr>
          <a:xfrm>
            <a:off x="640079" y="2053641"/>
            <a:ext cx="3669161" cy="2760098"/>
          </a:xfrm>
        </p:spPr>
        <p:txBody>
          <a:bodyPr>
            <a:normAutofit/>
          </a:bodyPr>
          <a:lstStyle/>
          <a:p>
            <a:r>
              <a:rPr lang="en-GB" sz="2400" dirty="0">
                <a:solidFill>
                  <a:srgbClr val="FFFFFF"/>
                </a:solidFill>
              </a:rPr>
              <a:t>    13.	If you have a young person that self-harms them, you should lock away all potentially harmful substances and the potential cutting instruments</a:t>
            </a:r>
          </a:p>
        </p:txBody>
      </p:sp>
      <p:sp>
        <p:nvSpPr>
          <p:cNvPr id="3" name="Content Placeholder 2">
            <a:extLst>
              <a:ext uri="{FF2B5EF4-FFF2-40B4-BE49-F238E27FC236}">
                <a16:creationId xmlns:a16="http://schemas.microsoft.com/office/drawing/2014/main" xmlns="" id="{E79BF50C-3070-4D43-BBA8-2F3FDCE2B7DF}"/>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TRUE. In environments in which a young person is not supervised all medicines and potentially harmful substances should be locked away. Knives, razors and other potential cutting instruments should be removed or kept in a place where adults can monitor their use.</a:t>
            </a:r>
          </a:p>
          <a:p>
            <a:endParaRPr lang="en-GB" sz="2400" dirty="0">
              <a:solidFill>
                <a:srgbClr val="000000"/>
              </a:solidFill>
            </a:endParaRPr>
          </a:p>
        </p:txBody>
      </p:sp>
    </p:spTree>
    <p:extLst>
      <p:ext uri="{BB962C8B-B14F-4D97-AF65-F5344CB8AC3E}">
        <p14:creationId xmlns:p14="http://schemas.microsoft.com/office/powerpoint/2010/main" val="273717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77DB392-F7D0-459C-80E7-B1C79020018C}"/>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      14.	Young people who self – harm have mental health problems.</a:t>
            </a:r>
          </a:p>
        </p:txBody>
      </p:sp>
      <p:sp>
        <p:nvSpPr>
          <p:cNvPr id="3" name="Content Placeholder 2">
            <a:extLst>
              <a:ext uri="{FF2B5EF4-FFF2-40B4-BE49-F238E27FC236}">
                <a16:creationId xmlns:a16="http://schemas.microsoft.com/office/drawing/2014/main" xmlns="" id="{06F9A199-C1F9-450D-B112-29B30F5F5871}"/>
              </a:ext>
            </a:extLst>
          </p:cNvPr>
          <p:cNvSpPr>
            <a:spLocks noGrp="1"/>
          </p:cNvSpPr>
          <p:nvPr>
            <p:ph idx="1"/>
          </p:nvPr>
        </p:nvSpPr>
        <p:spPr>
          <a:xfrm>
            <a:off x="6090574" y="801866"/>
            <a:ext cx="5306084" cy="5230634"/>
          </a:xfrm>
        </p:spPr>
        <p:txBody>
          <a:bodyPr anchor="ctr">
            <a:normAutofit/>
          </a:bodyPr>
          <a:lstStyle/>
          <a:p>
            <a:r>
              <a:rPr lang="en-GB" sz="2200" dirty="0">
                <a:solidFill>
                  <a:srgbClr val="000000"/>
                </a:solidFill>
              </a:rPr>
              <a:t>FALSE. Self –harm in itself is not a diagnosis. It is not a mental disorder; it is an emotional difficulty. So, they may be distressed but may not reach the criteria for a mental health diagnosis. Some people who have a diagnosed mental health condition may have associated self-harming behaviours as part of the diagnosis. Studies have shown there is a high prevalence of self-harm was found among children suffering from depression, conduct disorder and anxiety disorder. However, for the vast majority of young people who self-harm, it is an expression of difficult or unbearable emotions. </a:t>
            </a:r>
          </a:p>
          <a:p>
            <a:endParaRPr lang="en-GB" sz="2200" dirty="0">
              <a:solidFill>
                <a:srgbClr val="000000"/>
              </a:solidFill>
            </a:endParaRPr>
          </a:p>
        </p:txBody>
      </p:sp>
    </p:spTree>
    <p:extLst>
      <p:ext uri="{BB962C8B-B14F-4D97-AF65-F5344CB8AC3E}">
        <p14:creationId xmlns:p14="http://schemas.microsoft.com/office/powerpoint/2010/main" val="380143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6E0EBB9C-707D-4064-A396-589006605C54}"/>
              </a:ext>
            </a:extLst>
          </p:cNvPr>
          <p:cNvSpPr>
            <a:spLocks noGrp="1"/>
          </p:cNvSpPr>
          <p:nvPr>
            <p:ph type="title"/>
          </p:nvPr>
        </p:nvSpPr>
        <p:spPr>
          <a:xfrm>
            <a:off x="640079" y="2053641"/>
            <a:ext cx="3669161" cy="2760098"/>
          </a:xfrm>
        </p:spPr>
        <p:txBody>
          <a:bodyPr>
            <a:normAutofit/>
          </a:bodyPr>
          <a:lstStyle/>
          <a:p>
            <a:r>
              <a:rPr lang="en-GB" sz="3700" dirty="0">
                <a:solidFill>
                  <a:srgbClr val="FFFFFF"/>
                </a:solidFill>
              </a:rPr>
              <a:t>15.	Self-harm is often an attempt to draw attention to underlying distress/crisis</a:t>
            </a:r>
          </a:p>
        </p:txBody>
      </p:sp>
      <p:sp>
        <p:nvSpPr>
          <p:cNvPr id="3" name="Content Placeholder 2">
            <a:extLst>
              <a:ext uri="{FF2B5EF4-FFF2-40B4-BE49-F238E27FC236}">
                <a16:creationId xmlns:a16="http://schemas.microsoft.com/office/drawing/2014/main" xmlns="" id="{3C3100B4-87B3-4E10-B6B2-F654D355FE3B}"/>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TRUE. As in Q2, self-harm is a way of expressing very deep distress</a:t>
            </a:r>
          </a:p>
        </p:txBody>
      </p:sp>
    </p:spTree>
    <p:extLst>
      <p:ext uri="{BB962C8B-B14F-4D97-AF65-F5344CB8AC3E}">
        <p14:creationId xmlns:p14="http://schemas.microsoft.com/office/powerpoint/2010/main" val="401240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1. A young person taking 10 victim tablets has no intent to die </a:t>
            </a:r>
          </a:p>
        </p:txBody>
      </p:sp>
    </p:spTree>
    <p:extLst>
      <p:ext uri="{BB962C8B-B14F-4D97-AF65-F5344CB8AC3E}">
        <p14:creationId xmlns:p14="http://schemas.microsoft.com/office/powerpoint/2010/main" val="2091081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fontScale="90000"/>
          </a:bodyPr>
          <a:lstStyle/>
          <a:p>
            <a:r>
              <a:rPr lang="en-GB" sz="4300" dirty="0">
                <a:solidFill>
                  <a:srgbClr val="FFFFFF"/>
                </a:solidFill>
              </a:rPr>
              <a:t>2. Self-harming </a:t>
            </a:r>
            <a:br>
              <a:rPr lang="en-GB" sz="4300" dirty="0">
                <a:solidFill>
                  <a:srgbClr val="FFFFFF"/>
                </a:solidFill>
              </a:rPr>
            </a:br>
            <a:r>
              <a:rPr lang="en-GB" sz="4300" dirty="0">
                <a:solidFill>
                  <a:srgbClr val="FFFFFF"/>
                </a:solidFill>
              </a:rPr>
              <a:t>is </a:t>
            </a:r>
            <a:br>
              <a:rPr lang="en-GB" sz="4300" dirty="0">
                <a:solidFill>
                  <a:srgbClr val="FFFFFF"/>
                </a:solidFill>
              </a:rPr>
            </a:br>
            <a:r>
              <a:rPr lang="en-GB" sz="4300" dirty="0">
                <a:solidFill>
                  <a:srgbClr val="FFFFFF"/>
                </a:solidFill>
              </a:rPr>
              <a:t>attention seeking behaviour.	</a:t>
            </a:r>
          </a:p>
        </p:txBody>
      </p:sp>
    </p:spTree>
    <p:extLst>
      <p:ext uri="{BB962C8B-B14F-4D97-AF65-F5344CB8AC3E}">
        <p14:creationId xmlns:p14="http://schemas.microsoft.com/office/powerpoint/2010/main" val="3981892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a:bodyPr>
          <a:lstStyle/>
          <a:p>
            <a:r>
              <a:rPr lang="en-GB" sz="4300" dirty="0">
                <a:solidFill>
                  <a:srgbClr val="FFFFFF"/>
                </a:solidFill>
              </a:rPr>
              <a:t>3. Young people who self-harm want </a:t>
            </a:r>
            <a:br>
              <a:rPr lang="en-GB" sz="4300" dirty="0">
                <a:solidFill>
                  <a:srgbClr val="FFFFFF"/>
                </a:solidFill>
              </a:rPr>
            </a:br>
            <a:r>
              <a:rPr lang="en-GB" sz="4300" dirty="0">
                <a:solidFill>
                  <a:srgbClr val="FFFFFF"/>
                </a:solidFill>
              </a:rPr>
              <a:t>to commit suicide.</a:t>
            </a:r>
          </a:p>
        </p:txBody>
      </p:sp>
    </p:spTree>
    <p:extLst>
      <p:ext uri="{BB962C8B-B14F-4D97-AF65-F5344CB8AC3E}">
        <p14:creationId xmlns:p14="http://schemas.microsoft.com/office/powerpoint/2010/main" val="3828813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a:bodyPr>
          <a:lstStyle/>
          <a:p>
            <a:r>
              <a:rPr lang="en-GB" sz="4300">
                <a:solidFill>
                  <a:srgbClr val="FFFFFF"/>
                </a:solidFill>
              </a:rPr>
              <a:t>4. About 1 in 10 young people will self-harm.</a:t>
            </a:r>
          </a:p>
        </p:txBody>
      </p:sp>
    </p:spTree>
    <p:extLst>
      <p:ext uri="{BB962C8B-B14F-4D97-AF65-F5344CB8AC3E}">
        <p14:creationId xmlns:p14="http://schemas.microsoft.com/office/powerpoint/2010/main" val="496972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a:bodyPr>
          <a:lstStyle/>
          <a:p>
            <a:r>
              <a:rPr lang="en-GB" sz="5600">
                <a:solidFill>
                  <a:srgbClr val="FFFFFF"/>
                </a:solidFill>
              </a:rPr>
              <a:t>5. Self –harm is addictive</a:t>
            </a:r>
          </a:p>
        </p:txBody>
      </p:sp>
    </p:spTree>
    <p:extLst>
      <p:ext uri="{BB962C8B-B14F-4D97-AF65-F5344CB8AC3E}">
        <p14:creationId xmlns:p14="http://schemas.microsoft.com/office/powerpoint/2010/main" val="4050936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84747"/>
            <a:ext cx="12188952" cy="3294207"/>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xmlns="" id="{34B0B9C0-6D5E-4865-80F3-50B0326A1496}"/>
              </a:ext>
            </a:extLst>
          </p:cNvPr>
          <p:cNvSpPr>
            <a:spLocks noGrp="1"/>
          </p:cNvSpPr>
          <p:nvPr>
            <p:ph type="ctrTitle"/>
          </p:nvPr>
        </p:nvSpPr>
        <p:spPr>
          <a:xfrm>
            <a:off x="753925" y="2076450"/>
            <a:ext cx="10684151" cy="1345134"/>
          </a:xfrm>
        </p:spPr>
        <p:txBody>
          <a:bodyPr anchor="ctr">
            <a:normAutofit fontScale="90000"/>
          </a:bodyPr>
          <a:lstStyle/>
          <a:p>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1400" dirty="0">
                <a:solidFill>
                  <a:srgbClr val="FFFFFF"/>
                </a:solidFill>
              </a:rPr>
              <a:t/>
            </a:r>
            <a:br>
              <a:rPr lang="en-GB" sz="1400" dirty="0">
                <a:solidFill>
                  <a:srgbClr val="FFFFFF"/>
                </a:solidFill>
              </a:rPr>
            </a:br>
            <a:r>
              <a:rPr lang="en-GB" sz="4400" dirty="0">
                <a:solidFill>
                  <a:srgbClr val="FFFFFF"/>
                </a:solidFill>
              </a:rPr>
              <a:t>6. Having a friend who self-harms or been part of some youth sub-cultures groups (emo, goth, punk) will increase chances of the young person doing it as well.</a:t>
            </a:r>
            <a:br>
              <a:rPr lang="en-GB" sz="4400" dirty="0">
                <a:solidFill>
                  <a:srgbClr val="FFFFFF"/>
                </a:solidFill>
              </a:rPr>
            </a:br>
            <a:endParaRPr lang="en-GB" sz="4400" dirty="0">
              <a:solidFill>
                <a:srgbClr val="FFFFFF"/>
              </a:solidFill>
            </a:endParaRPr>
          </a:p>
        </p:txBody>
      </p:sp>
    </p:spTree>
    <p:extLst>
      <p:ext uri="{BB962C8B-B14F-4D97-AF65-F5344CB8AC3E}">
        <p14:creationId xmlns:p14="http://schemas.microsoft.com/office/powerpoint/2010/main" val="1451682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1044</Words>
  <Application>Microsoft Office PowerPoint</Application>
  <PresentationFormat>Widescreen</PresentationFormat>
  <Paragraphs>57</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PowerPoint Presentation</vt:lpstr>
      <vt:lpstr>Session 3</vt:lpstr>
      <vt:lpstr>PowerPoint Presentation</vt:lpstr>
      <vt:lpstr>1. A young person taking 10 victim tablets has no intent to die </vt:lpstr>
      <vt:lpstr>2. Self-harming  is  attention seeking behaviour. </vt:lpstr>
      <vt:lpstr>3. Young people who self-harm want  to commit suicide.</vt:lpstr>
      <vt:lpstr>4. About 1 in 10 young people will self-harm.</vt:lpstr>
      <vt:lpstr>5. Self –harm is addictive</vt:lpstr>
      <vt:lpstr>       6. Having a friend who self-harms or been part of some youth sub-cultures groups (emo, goth, punk) will increase chances of the young person doing it as well. </vt:lpstr>
      <vt:lpstr>7. The more serious the injury,  the more serious the problem.</vt:lpstr>
      <vt:lpstr>8. Recent statistics show that young men who self-harm now outnumber young women</vt:lpstr>
      <vt:lpstr>9. Self-harm is due to the impact  the Internet has  on young people.</vt:lpstr>
      <vt:lpstr>10. Self-harm is more widespread today than 30 / 40 years ago.</vt:lpstr>
      <vt:lpstr>11. A young person taking 30 Paracetamol clearly has intent to die.</vt:lpstr>
      <vt:lpstr>12. Self-harm is mainly done by young people (12-18 years).</vt:lpstr>
      <vt:lpstr>13. If you have a young person that self-harms them, you should lock away all potentially harmful substances and potential cutting instruments</vt:lpstr>
      <vt:lpstr>14. Young people who self – harm have mental health problems.</vt:lpstr>
      <vt:lpstr>15. Self-harm is often an attempt to draw attention to underlying distress/crisis</vt:lpstr>
      <vt:lpstr>The Answers </vt:lpstr>
      <vt:lpstr>1. A young person taking 10 victim tablets  has no intent to die </vt:lpstr>
      <vt:lpstr>2. Self-harming is attention seeking behaviour. </vt:lpstr>
      <vt:lpstr>3. Young people who self-harm want to commit suicide.</vt:lpstr>
      <vt:lpstr>4. About 1 in 10 young people will self-harm.</vt:lpstr>
      <vt:lpstr>5. Self –harm is addictive</vt:lpstr>
      <vt:lpstr>6. Having a friend who self-harms or been part of some youth sub-cultures groups (emo, goth, punk) will increase chances of the young person doing it as well. </vt:lpstr>
      <vt:lpstr>7. The more serious the injury, the more serious the problem.</vt:lpstr>
      <vt:lpstr>8. Recent statistics show that young men who self-harm now outnumber young women</vt:lpstr>
      <vt:lpstr>       9. Self-harm is due to the impact the Internet has on young people.</vt:lpstr>
      <vt:lpstr>          10. Self-harm is more widespread today than 30 / 40 years ago.</vt:lpstr>
      <vt:lpstr>      11. A young person taking 30 Paracetamol clearly has intent to die.</vt:lpstr>
      <vt:lpstr>   12. Self-harm is mainly done by young people (12-18 years).</vt:lpstr>
      <vt:lpstr>    13. If you have a young person that self-harms them, you should lock away all potentially harmful substances and the potential cutting instruments</vt:lpstr>
      <vt:lpstr>      14. Young people who self – harm have mental health problems.</vt:lpstr>
      <vt:lpstr>15. Self-harm is often an attempt to draw attention to underlying distress/crisis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Jeannie Gordon</dc:creator>
  <cp:lastModifiedBy>Jeannie Gordon</cp:lastModifiedBy>
  <cp:revision>1</cp:revision>
  <dcterms:created xsi:type="dcterms:W3CDTF">2020-06-05T17:53:33Z</dcterms:created>
  <dcterms:modified xsi:type="dcterms:W3CDTF">2020-06-05T17:53:50Z</dcterms:modified>
</cp:coreProperties>
</file>